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21" d="100"/>
          <a:sy n="121" d="100"/>
        </p:scale>
        <p:origin x="-21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64B846B-8E5A-42F7-8A18-51A1145C1974}" type="datetimeFigureOut">
              <a:rPr lang="pl-PL"/>
              <a:pPr>
                <a:defRPr/>
              </a:pPr>
              <a:t>04.06.2020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C4AC2FD-0D36-4260-93CF-FBBD2E2E142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0C28E0-8863-4F9B-8D0E-A3DB0B7D7C0D}" type="slidenum">
              <a:rPr lang="pl-PL" smtClean="0"/>
              <a:pPr>
                <a:defRPr/>
              </a:pPr>
              <a:t>7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4579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A85F20-1C0E-4AB7-A057-CC4C584A335B}" type="slidenum">
              <a:rPr lang="pl-PL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pl-PL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F1240-C295-4D92-8083-9501CB42950E}" type="datetimeFigureOut">
              <a:rPr lang="pl-PL"/>
              <a:pPr>
                <a:defRPr/>
              </a:pPr>
              <a:t>04.06.2020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D8C33-E9BD-4AF2-A06F-49D1A28DC7F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D76CD-391E-4AFF-83ED-B68989E73C72}" type="datetimeFigureOut">
              <a:rPr lang="pl-PL"/>
              <a:pPr>
                <a:defRPr/>
              </a:pPr>
              <a:t>04.06.2020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30173-0CFB-466F-BD9D-8BB4A751BCF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A2752-7103-4F8D-A02A-D1F81E496522}" type="datetimeFigureOut">
              <a:rPr lang="pl-PL"/>
              <a:pPr>
                <a:defRPr/>
              </a:pPr>
              <a:t>04.06.2020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8AFDB-8D19-4A19-A3B9-3F8A669FAA5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8630A-8C17-4A1C-AE18-AC02706BD8BC}" type="datetimeFigureOut">
              <a:rPr lang="pl-PL"/>
              <a:pPr>
                <a:defRPr/>
              </a:pPr>
              <a:t>04.06.2020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35057-6B25-4C96-9F38-7A727D78EC3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E630D-D9A6-438E-9B09-4E346DBFECC7}" type="datetimeFigureOut">
              <a:rPr lang="pl-PL"/>
              <a:pPr>
                <a:defRPr/>
              </a:pPr>
              <a:t>04.06.2020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50ACA-906F-4B58-A4BD-B61D9BB7E5D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1A487-E0C5-4A49-8E05-6BC4CF832397}" type="datetimeFigureOut">
              <a:rPr lang="pl-PL"/>
              <a:pPr>
                <a:defRPr/>
              </a:pPr>
              <a:t>04.06.2020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71B56-AD6E-4C1F-B8C6-76F4A7B8C6D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FEA70-8774-4418-8119-FBE79A0C3077}" type="datetimeFigureOut">
              <a:rPr lang="pl-PL"/>
              <a:pPr>
                <a:defRPr/>
              </a:pPr>
              <a:t>04.06.2020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A632A-828F-4F2F-9CA1-6534B06DC0E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3310B-0C6E-4658-A02E-6C55793690D3}" type="datetimeFigureOut">
              <a:rPr lang="pl-PL"/>
              <a:pPr>
                <a:defRPr/>
              </a:pPr>
              <a:t>04.06.2020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A43A4-9548-4846-85BF-30CC8275611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795CB-5532-4C32-A1D7-655CFBA4FE22}" type="datetimeFigureOut">
              <a:rPr lang="pl-PL"/>
              <a:pPr>
                <a:defRPr/>
              </a:pPr>
              <a:t>04.06.2020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22F13-5B8A-410D-8775-F940E238BBA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D0B6F-2723-4B3A-9725-50F215681C5A}" type="datetimeFigureOut">
              <a:rPr lang="pl-PL"/>
              <a:pPr>
                <a:defRPr/>
              </a:pPr>
              <a:t>04.06.2020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220A2-CC2B-4754-AF69-D2D6C24E776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9101E-F031-4E90-A1A8-D84418144925}" type="datetimeFigureOut">
              <a:rPr lang="pl-PL"/>
              <a:pPr>
                <a:defRPr/>
              </a:pPr>
              <a:t>04.06.2020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D93DF-2F79-490E-B7F8-A1637F93C52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4D1AF84-D1F9-4A3F-A418-1D2B106ED311}" type="datetimeFigureOut">
              <a:rPr lang="pl-PL"/>
              <a:pPr>
                <a:defRPr/>
              </a:pPr>
              <a:t>04.06.2020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30920C-6442-4407-88D7-CC4EE45C88E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2987675" y="5991225"/>
            <a:ext cx="1873250" cy="822325"/>
          </a:xfrm>
          <a:prstGeom prst="rect">
            <a:avLst/>
          </a:prstGeom>
          <a:solidFill>
            <a:schemeClr val="tx1">
              <a:alpha val="10196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pl-PL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Oprac. Marek Wojtylak Archiwum Państwowe </a:t>
            </a:r>
            <a:br>
              <a:rPr lang="pl-PL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 Warszawie Oddział </a:t>
            </a:r>
            <a:br>
              <a:rPr lang="pl-PL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 Łowiczu</a:t>
            </a: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4933950"/>
            <a:ext cx="5003800" cy="1016000"/>
          </a:xfrm>
          <a:prstGeom prst="rect">
            <a:avLst/>
          </a:prstGeom>
          <a:solidFill>
            <a:schemeClr val="bg1">
              <a:alpha val="80000"/>
            </a:schemeClr>
          </a:solidFill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pl-PL" sz="1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„Kochaj wszystko, co piękne, wzniosłe i niewinne. Kochaj też kraj własny </a:t>
            </a:r>
            <a:br>
              <a:rPr lang="pl-PL" sz="1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 miasto rodzinne. Szanuj wszelkie po przodkach spuścizny, w tych – jak </a:t>
            </a:r>
            <a:br>
              <a:rPr lang="pl-PL" sz="1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 zwyczajach – tkwi miłość Ojczyzny. Bądź dobrym Polakiem, uczciwym, </a:t>
            </a:r>
            <a:br>
              <a:rPr lang="pl-PL" sz="1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będziesz wzorem i sam będziesz szczęśliwy!” 	</a:t>
            </a:r>
          </a:p>
          <a:p>
            <a:pPr>
              <a:defRPr/>
            </a:pP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                             </a:t>
            </a:r>
            <a:r>
              <a:rPr lang="pl-PL" sz="1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Z dedykacji na książce o Łowiczu dla syna Mariana</a:t>
            </a:r>
            <a:endParaRPr lang="pl-PL" sz="1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0" y="333375"/>
            <a:ext cx="5003800" cy="3381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/>
            <a:r>
              <a:rPr lang="pl-PL" sz="1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Międzynarodowy Dzień Archiwów</a:t>
            </a:r>
            <a:endParaRPr lang="pl-PL" sz="1600"/>
          </a:p>
        </p:txBody>
      </p:sp>
      <p:pic>
        <p:nvPicPr>
          <p:cNvPr id="4" name="Obraz 3" descr="Władysław Tarczyński, 1 III 1902. Zbiory Teresy Iwanowskiej.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18489" y="6350"/>
            <a:ext cx="421916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1" name="Prostokąt 4"/>
          <p:cNvSpPr>
            <a:spLocks noChangeArrowheads="1"/>
          </p:cNvSpPr>
          <p:nvPr/>
        </p:nvSpPr>
        <p:spPr bwMode="auto">
          <a:xfrm>
            <a:off x="4932363" y="5732463"/>
            <a:ext cx="42481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200">
                <a:latin typeface="Times New Roman" pitchFamily="18" charset="0"/>
                <a:cs typeface="Times New Roman" pitchFamily="18" charset="0"/>
              </a:rPr>
              <a:t>Władysław Tarczyński, fot. S. Karpiński, 1 III 1902</a:t>
            </a:r>
          </a:p>
        </p:txBody>
      </p:sp>
      <p:sp>
        <p:nvSpPr>
          <p:cNvPr id="2" name="Prostokąt 8"/>
          <p:cNvSpPr>
            <a:spLocks noChangeArrowheads="1"/>
          </p:cNvSpPr>
          <p:nvPr/>
        </p:nvSpPr>
        <p:spPr bwMode="auto">
          <a:xfrm>
            <a:off x="0" y="765175"/>
            <a:ext cx="5003800" cy="1433513"/>
          </a:xfrm>
          <a:prstGeom prst="rect">
            <a:avLst/>
          </a:prstGeom>
          <a:solidFill>
            <a:schemeClr val="bg1">
              <a:alpha val="9600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8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Władysław Tarczyński</a:t>
            </a:r>
          </a:p>
          <a:p>
            <a:pPr algn="ctr">
              <a:buFontTx/>
              <a:buChar char="-"/>
              <a:defRPr/>
            </a:pPr>
            <a:r>
              <a:rPr lang="pl-PL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b="1">
                <a:latin typeface="Times New Roman" pitchFamily="18" charset="0"/>
                <a:cs typeface="Times New Roman" pitchFamily="18" charset="0"/>
              </a:rPr>
              <a:t>łowicki społecznik,</a:t>
            </a:r>
          </a:p>
          <a:p>
            <a:pPr algn="ctr">
              <a:defRPr/>
            </a:pPr>
            <a:r>
              <a:rPr lang="pl-PL" sz="2000" b="1">
                <a:latin typeface="Times New Roman" pitchFamily="18" charset="0"/>
              </a:rPr>
              <a:t>muzealnik i archiwista</a:t>
            </a:r>
          </a:p>
          <a:p>
            <a:pPr algn="ctr">
              <a:defRPr/>
            </a:pPr>
            <a:r>
              <a:rPr lang="pl-PL" sz="2000" b="1">
                <a:latin typeface="Times New Roman" pitchFamily="18" charset="0"/>
              </a:rPr>
              <a:t>z przełomu XIX i XX wieku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Władysław Tarczyński na ruinach dawnego zamku arcybiskupów gnieźnieńskich w Łowiczu z uczestnikami wycieczki z Kutna, 19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85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Prostokąt 1"/>
          <p:cNvSpPr>
            <a:spLocks noChangeArrowheads="1"/>
          </p:cNvSpPr>
          <p:nvPr/>
        </p:nvSpPr>
        <p:spPr bwMode="auto">
          <a:xfrm>
            <a:off x="0" y="188913"/>
            <a:ext cx="3851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000">
                <a:latin typeface="Times New Roman" pitchFamily="18" charset="0"/>
                <a:cs typeface="Times New Roman" pitchFamily="18" charset="0"/>
              </a:rPr>
              <a:t>Władysław Tarczyński </a:t>
            </a:r>
            <a:br>
              <a:rPr lang="pl-PL" sz="1000">
                <a:latin typeface="Times New Roman" pitchFamily="18" charset="0"/>
                <a:cs typeface="Times New Roman" pitchFamily="18" charset="0"/>
              </a:rPr>
            </a:br>
            <a:r>
              <a:rPr lang="pl-PL" sz="1000">
                <a:latin typeface="Times New Roman" pitchFamily="18" charset="0"/>
                <a:cs typeface="Times New Roman" pitchFamily="18" charset="0"/>
              </a:rPr>
              <a:t>na ruinach dawnego zamku arcybiskupów gnieźnieńskich w Łowiczu </a:t>
            </a:r>
          </a:p>
          <a:p>
            <a:r>
              <a:rPr lang="pl-PL" sz="1000">
                <a:latin typeface="Times New Roman" pitchFamily="18" charset="0"/>
                <a:cs typeface="Times New Roman" pitchFamily="18" charset="0"/>
              </a:rPr>
              <a:t>z uczestnikami wycieczki PTK z Kutna, 1913</a:t>
            </a:r>
          </a:p>
        </p:txBody>
      </p:sp>
      <p:sp>
        <p:nvSpPr>
          <p:cNvPr id="24579" name="Rectangle 1"/>
          <p:cNvSpPr>
            <a:spLocks noChangeArrowheads="1"/>
          </p:cNvSpPr>
          <p:nvPr/>
        </p:nvSpPr>
        <p:spPr bwMode="auto">
          <a:xfrm>
            <a:off x="4211638" y="188913"/>
            <a:ext cx="4968875" cy="1069975"/>
          </a:xfrm>
          <a:prstGeom prst="rect">
            <a:avLst/>
          </a:prstGeom>
          <a:solidFill>
            <a:schemeClr val="tx1">
              <a:alpha val="25098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l-PL" sz="1600" b="1">
                <a:latin typeface="Times New Roman" pitchFamily="18" charset="0"/>
                <a:cs typeface="Times New Roman" pitchFamily="18" charset="0"/>
              </a:rPr>
              <a:t>Tarczyński uczestniczył w pracach różnych instytucji </a:t>
            </a:r>
            <a:br>
              <a:rPr lang="pl-PL" sz="1600" b="1">
                <a:latin typeface="Times New Roman" pitchFamily="18" charset="0"/>
                <a:cs typeface="Times New Roman" pitchFamily="18" charset="0"/>
              </a:rPr>
            </a:br>
            <a:r>
              <a:rPr lang="pl-PL" sz="1600" b="1">
                <a:latin typeface="Times New Roman" pitchFamily="18" charset="0"/>
                <a:cs typeface="Times New Roman" pitchFamily="18" charset="0"/>
              </a:rPr>
              <a:t>i stowarzyszeń w Łowiczu. Sam często był inicjatorem ich powołania, pełniąc następnie odpowiedzialne</a:t>
            </a:r>
            <a:br>
              <a:rPr lang="pl-PL" sz="1600" b="1">
                <a:latin typeface="Times New Roman" pitchFamily="18" charset="0"/>
                <a:cs typeface="Times New Roman" pitchFamily="18" charset="0"/>
              </a:rPr>
            </a:br>
            <a:r>
              <a:rPr lang="pl-PL" sz="1600" b="1">
                <a:latin typeface="Times New Roman" pitchFamily="18" charset="0"/>
                <a:cs typeface="Times New Roman" pitchFamily="18" charset="0"/>
              </a:rPr>
              <a:t>funkcje w ich zarządach i radach.</a:t>
            </a: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pl-PL" sz="16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0" name="Prostokąt 4"/>
          <p:cNvSpPr>
            <a:spLocks noChangeArrowheads="1"/>
          </p:cNvSpPr>
          <p:nvPr/>
        </p:nvSpPr>
        <p:spPr bwMode="auto">
          <a:xfrm>
            <a:off x="0" y="5589588"/>
            <a:ext cx="9144000" cy="1069975"/>
          </a:xfrm>
          <a:prstGeom prst="rect">
            <a:avLst/>
          </a:prstGeom>
          <a:solidFill>
            <a:schemeClr val="tx1">
              <a:alpha val="3490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Były to m.in. Towarzystwo Pożyczkowo-Oszczędnościowe (1899), Towarzystwo Wzajemnego Kredytu (1901), Towarzystwo Pomocy dla Biednych (1902), Towarzystwo Śpiewacze „Lutnia” (1903), Stowarzyszenie Robotników Chrześcijan (1905), Polska Macierz Szkolna (1905) i  Polskie Towarzystwo Krajoznawcze (1908).</a:t>
            </a:r>
            <a:endParaRPr lang="pl-PL" sz="16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Wnętrza Muzeum W. Tarczyńskiego w budynku Towarzystwa Wzajemnego Kredytu w Łowiczu; APW OŁ, ZWT, sygn. 4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0"/>
            <a:ext cx="8928100" cy="5167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107950" y="5157788"/>
            <a:ext cx="8928100" cy="1558925"/>
          </a:xfrm>
          <a:prstGeom prst="rect">
            <a:avLst/>
          </a:prstGeom>
          <a:solidFill>
            <a:schemeClr val="tx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Tarczyński zajmował się kolekcjonowaniem przedmiotów i dokumentów, które określał mianem starożytności. W 1905 r. w budynku straży ogniowej w Łowiczu pokazał po raz pierwszy publicznie gromadzone przez lata zbiory. W dwa lata później, po otrzymaniu zgody władz carskich, udostępnił je w budynku Towarzystwa Wzajemnego Kredytu pod nazwą Muzeum Starożytności i Pamiątek Historycznych. Było to pierwsze w Królestwie Polskim prywatne muzeum, otwarte w mieście powiatowym. Do 1914 r. liczyło ponad 3200 eksponatów.</a:t>
            </a:r>
            <a:endParaRPr lang="pl-PL" sz="16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7" name="Prostokąt 3"/>
          <p:cNvSpPr>
            <a:spLocks noChangeArrowheads="1"/>
          </p:cNvSpPr>
          <p:nvPr/>
        </p:nvSpPr>
        <p:spPr bwMode="auto">
          <a:xfrm>
            <a:off x="5903913" y="0"/>
            <a:ext cx="3240087" cy="822325"/>
          </a:xfrm>
          <a:prstGeom prst="rect">
            <a:avLst/>
          </a:prstGeom>
          <a:solidFill>
            <a:schemeClr val="bg1">
              <a:alpha val="9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l-PL" sz="1200">
                <a:latin typeface="Times New Roman" pitchFamily="18" charset="0"/>
                <a:cs typeface="Times New Roman" pitchFamily="18" charset="0"/>
              </a:rPr>
              <a:t>Fragment ekspozycji Muzeum Starożytności </a:t>
            </a:r>
            <a:br>
              <a:rPr lang="pl-PL" sz="1200">
                <a:latin typeface="Times New Roman" pitchFamily="18" charset="0"/>
                <a:cs typeface="Times New Roman" pitchFamily="18" charset="0"/>
              </a:rPr>
            </a:br>
            <a:r>
              <a:rPr lang="pl-PL" sz="1200">
                <a:latin typeface="Times New Roman" pitchFamily="18" charset="0"/>
                <a:cs typeface="Times New Roman" pitchFamily="18" charset="0"/>
              </a:rPr>
              <a:t>i Pamiątek Historycznych Władysława Tarczyńskiego w budynku Towarzystwa Wzajemnego Kredytu w Łowiczu, 1908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Obraz 2" descr="Władysław Tarczyński przy stoliku w pokoju nr 102 w zamku Celle, 1 VI 1916. APW OŁ, ZWT, sygn. 408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Prostokąt 1"/>
          <p:cNvSpPr>
            <a:spLocks noChangeArrowheads="1"/>
          </p:cNvSpPr>
          <p:nvPr/>
        </p:nvSpPr>
        <p:spPr bwMode="auto">
          <a:xfrm>
            <a:off x="5003800" y="260350"/>
            <a:ext cx="4140200" cy="274638"/>
          </a:xfrm>
          <a:prstGeom prst="rect">
            <a:avLst/>
          </a:prstGeom>
          <a:solidFill>
            <a:schemeClr val="bg1">
              <a:alpha val="8588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200">
                <a:latin typeface="Times New Roman" pitchFamily="18" charset="0"/>
                <a:cs typeface="Times New Roman" pitchFamily="18" charset="0"/>
              </a:rPr>
              <a:t> Władysław Tarczyński jako jeniec zamku w Celle, 1916</a:t>
            </a:r>
          </a:p>
        </p:txBody>
      </p:sp>
      <p:sp>
        <p:nvSpPr>
          <p:cNvPr id="27651" name="Rectangle 1"/>
          <p:cNvSpPr>
            <a:spLocks noChangeArrowheads="1"/>
          </p:cNvSpPr>
          <p:nvPr/>
        </p:nvSpPr>
        <p:spPr bwMode="auto">
          <a:xfrm>
            <a:off x="179388" y="4973638"/>
            <a:ext cx="8785225" cy="1803400"/>
          </a:xfrm>
          <a:prstGeom prst="rect">
            <a:avLst/>
          </a:prstGeom>
          <a:solidFill>
            <a:schemeClr val="tx1">
              <a:alpha val="41176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 wybuchu I wojny światowej Tarczyński prowadził dziennik, w którym notował wszystkie wydarzenia w mieście i okolicy. Za krytykę poczynań wojsk niemieckich był aresztowany </a:t>
            </a:r>
            <a:b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 internowany w zamku w Celle pod Hanowerem. Przebywał tam 16 miesięcy, a po powrocie </a:t>
            </a:r>
            <a:b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do Łowicza dokonał inwentaryzacji części zniszczonych lub rozgrabionych zbiorów. </a:t>
            </a:r>
            <a:b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Zmarł 6 X 1918 r. Przed śmiercią sporządził akt darowizny, na mocy którego przekazywał swoje zbiory miastu, czyniąc odpowiedzialnymi za ich stan i bezpieczeństwo syna Mariana, córkę Jadwigę i jej męża Emila Balcera.</a:t>
            </a:r>
            <a:endParaRPr lang="pl-PL" sz="16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 bright="-3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107950" y="115888"/>
            <a:ext cx="9036050" cy="1619250"/>
          </a:xfrm>
          <a:prstGeom prst="rect">
            <a:avLst/>
          </a:prstGeom>
          <a:solidFill>
            <a:schemeClr val="tx1">
              <a:alpha val="34117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pl-PL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Władysław Paulin Tarczyński </a:t>
            </a: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korektor i stroiciel fortepianów, społecznik, pisarz, muzealnik i archiwista, ur. 22 VI 1845 r. w Płocku, syn Kazimierza i Agnieszki z Wachulskich, wychowany </a:t>
            </a:r>
            <a:b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 rodzinie pochodzenia szlacheckiego, przywiązanej do tradycji patriotycznych i chrześcijańskich. Ojciec był właścicielem wytwórni fortepianów w Łęczycy, a następnie w Płocku; z zamiłowania kolekcjoner, badacz dzwonów. Po bankructwie fabryki w Płocku zajmował się naprawą fortepianów na terenie guberni płockiej i warszawskiej.</a:t>
            </a:r>
          </a:p>
        </p:txBody>
      </p:sp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107950" y="1844675"/>
            <a:ext cx="3024188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Władysław miał liczne rodzeństwo. Do najbardziej znanych należeli bracia:</a:t>
            </a:r>
          </a:p>
          <a:p>
            <a:endParaRPr lang="pl-PL" sz="16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Franciszek (1833-1900) – artysta malarz, pedagog, fotografik, zbieracz przedmiotów archeologicznych, zesłaniec za udział w powstaniu styczniowym.</a:t>
            </a:r>
          </a:p>
          <a:p>
            <a:pPr eaLnBrk="0" hangingPunct="0">
              <a:buFontTx/>
              <a:buChar char="•"/>
            </a:pPr>
            <a:endParaRPr lang="pl-PL" sz="16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Józef (1841-1897) – </a:t>
            </a:r>
            <a:b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pianista, kompozytor, </a:t>
            </a:r>
            <a:b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prof. Konserwatorium Warszawskiego.</a:t>
            </a:r>
          </a:p>
          <a:p>
            <a:pPr eaLnBrk="0" hangingPunct="0">
              <a:buFontTx/>
              <a:buChar char="•"/>
            </a:pPr>
            <a:endParaRPr lang="pl-PL" sz="16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Bogumił Hipolit (1851-1892) – nauczyciel, literat, publicysta prasy warszawskiej, urzędnik. </a:t>
            </a:r>
          </a:p>
        </p:txBody>
      </p:sp>
      <p:sp>
        <p:nvSpPr>
          <p:cNvPr id="15364" name="Prostokąt 5"/>
          <p:cNvSpPr>
            <a:spLocks noChangeArrowheads="1"/>
          </p:cNvSpPr>
          <p:nvPr/>
        </p:nvSpPr>
        <p:spPr bwMode="auto">
          <a:xfrm>
            <a:off x="4859338" y="6453188"/>
            <a:ext cx="2517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Tablo rodziny Tarczyńskich, ok. 1875</a:t>
            </a:r>
          </a:p>
        </p:txBody>
      </p:sp>
      <p:pic>
        <p:nvPicPr>
          <p:cNvPr id="5" name="Obraz 4" descr="Tablo rodziny Tarczyńskich, 24 XII 1881. Zbiory Teresy Iwanowskiej.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3754" y="1492913"/>
            <a:ext cx="6088931" cy="5064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Prostokąt 4"/>
          <p:cNvSpPr>
            <a:spLocks noChangeArrowheads="1"/>
          </p:cNvSpPr>
          <p:nvPr/>
        </p:nvSpPr>
        <p:spPr bwMode="auto">
          <a:xfrm>
            <a:off x="611188" y="6237288"/>
            <a:ext cx="3348037" cy="461962"/>
          </a:xfrm>
          <a:prstGeom prst="rect">
            <a:avLst/>
          </a:prstGeom>
          <a:solidFill>
            <a:schemeClr val="tx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Ogłoszenie W. Tarczyńskiego,</a:t>
            </a:r>
          </a:p>
          <a:p>
            <a:pPr algn="ctr"/>
            <a:r>
              <a:rPr lang="pl-PL" sz="1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korektora fortepianów od 1867 r. w Łowiczu, 1880</a:t>
            </a:r>
          </a:p>
        </p:txBody>
      </p:sp>
      <p:pic>
        <p:nvPicPr>
          <p:cNvPr id="1026" name="Picture 2" descr="C:\Users\user\Desktop\Fota do prezentacji\Plakat z ogłoszeniem W 3.jpg"/>
          <p:cNvPicPr>
            <a:picLocks noChangeAspect="1" noChangeArrowheads="1"/>
          </p:cNvPicPr>
          <p:nvPr/>
        </p:nvPicPr>
        <p:blipFill>
          <a:blip r:embed="rId2">
            <a:lum bright="-14000" contrast="4000"/>
          </a:blip>
          <a:srcRect/>
          <a:stretch>
            <a:fillRect/>
          </a:stretch>
        </p:blipFill>
        <p:spPr bwMode="auto">
          <a:xfrm>
            <a:off x="93663" y="115888"/>
            <a:ext cx="4838700" cy="593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387" name="Rectangle 1"/>
          <p:cNvSpPr>
            <a:spLocks noChangeArrowheads="1"/>
          </p:cNvSpPr>
          <p:nvPr/>
        </p:nvSpPr>
        <p:spPr bwMode="auto">
          <a:xfrm>
            <a:off x="4787900" y="4095750"/>
            <a:ext cx="4248150" cy="2555875"/>
          </a:xfrm>
          <a:prstGeom prst="rect">
            <a:avLst/>
          </a:prstGeom>
          <a:solidFill>
            <a:schemeClr val="tx1">
              <a:alpha val="69019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tabLst>
                <a:tab pos="354013" algn="l"/>
              </a:tabLst>
            </a:pP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Władysław pobierał naukę w domu, następnie uczył się w szkole ogólnej w Płocku. Szkoły nie ukończył. Dalej kształcił się samemu i pod okiem ojca, który przekazywał mu wiedzę na temat budowy i strojenia fortepianów. </a:t>
            </a:r>
            <a:b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 1862 r. osiadł w Łowiczu, w którym po </a:t>
            </a:r>
            <a:b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 latach otworzył własny skład i wynajem fortepianów, zajmując się jednocześnie ich naprawą i strojeniem w mieście oraz dalszej okolicy.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5229225"/>
            <a:ext cx="4356100" cy="1558925"/>
          </a:xfrm>
          <a:prstGeom prst="rect">
            <a:avLst/>
          </a:prstGeom>
          <a:solidFill>
            <a:schemeClr val="tx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 śmierci pierwszej żony Marii Sucheckiej </a:t>
            </a:r>
            <a:b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 1870 r., która zmarła podczas połogu, ożenił się w 1872 r. w Warszawie z młodszą od siebie </a:t>
            </a:r>
            <a:b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 trzy lata nauczycielką, Wandą Eugenią </a:t>
            </a:r>
            <a:b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 Karpowiczów (1848-1912), córką Donata </a:t>
            </a:r>
            <a:b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 Ludwiki z Gargulskich. </a:t>
            </a:r>
            <a:endParaRPr lang="pl-PL" sz="16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Obraz 2" descr="Wanda z Karpowiczów Tarczyńska, fot. b. Wesołowski, 1911. Zbiory Teresy Iwanowskiej.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1500" y="0"/>
            <a:ext cx="4762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Prostokąt 4"/>
          <p:cNvSpPr>
            <a:spLocks noChangeArrowheads="1"/>
          </p:cNvSpPr>
          <p:nvPr/>
        </p:nvSpPr>
        <p:spPr bwMode="auto">
          <a:xfrm>
            <a:off x="4500563" y="5373688"/>
            <a:ext cx="4787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200">
                <a:latin typeface="Times New Roman" pitchFamily="18" charset="0"/>
                <a:cs typeface="Times New Roman" pitchFamily="18" charset="0"/>
              </a:rPr>
              <a:t>Wanda Tarczyńska, </a:t>
            </a:r>
            <a:br>
              <a:rPr lang="pl-PL" sz="1200">
                <a:latin typeface="Times New Roman" pitchFamily="18" charset="0"/>
                <a:cs typeface="Times New Roman" pitchFamily="18" charset="0"/>
              </a:rPr>
            </a:br>
            <a:r>
              <a:rPr lang="pl-PL" sz="1200">
                <a:latin typeface="Times New Roman" pitchFamily="18" charset="0"/>
                <a:cs typeface="Times New Roman" pitchFamily="18" charset="0"/>
              </a:rPr>
              <a:t>fot. B. Wesołowski, 1911</a:t>
            </a:r>
          </a:p>
        </p:txBody>
      </p:sp>
      <p:pic>
        <p:nvPicPr>
          <p:cNvPr id="2051" name="Picture 3" descr="C:\Users\user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60" y="6350"/>
            <a:ext cx="3313175" cy="52868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3" name="Prostokąt 6"/>
          <p:cNvSpPr>
            <a:spLocks noChangeArrowheads="1"/>
          </p:cNvSpPr>
          <p:nvPr/>
        </p:nvSpPr>
        <p:spPr bwMode="auto">
          <a:xfrm>
            <a:off x="1258888" y="4365625"/>
            <a:ext cx="1997075" cy="639763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Wanda Tarczyńska </a:t>
            </a:r>
            <a:br>
              <a:rPr lang="pl-PL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z Karpowiczów, </a:t>
            </a:r>
          </a:p>
          <a:p>
            <a:pPr algn="ctr"/>
            <a:r>
              <a:rPr lang="pl-PL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fot. B. Marion, 1884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07950" y="2133600"/>
            <a:ext cx="5003800" cy="4492625"/>
          </a:xfrm>
          <a:prstGeom prst="rect">
            <a:avLst/>
          </a:prstGeom>
          <a:solidFill>
            <a:schemeClr val="tx1">
              <a:alpha val="4196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1914525" algn="l"/>
              </a:tabLst>
            </a:pP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 małżeństwa tego doczekał się kilkorga dzieci, </a:t>
            </a:r>
            <a:b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 których wiek dojrzały osiągnęło troje:</a:t>
            </a:r>
            <a:b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sz="16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1914525" algn="l"/>
              </a:tabLst>
            </a:pP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Jadwiga (1875-1969) – </a:t>
            </a:r>
            <a:b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która po ukończeniu pensji w Warszawie zajmowała się domem, a w 1913 r. wyszła za mąż za Emila Balcera łowickiego przedsiębiorcę, opiekuna i promotora </a:t>
            </a:r>
            <a:b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straży pożarnej, burmistrza miasta podczas </a:t>
            </a:r>
            <a:b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 wojny światowej.</a:t>
            </a:r>
            <a:b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sz="16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1914525" algn="l"/>
              </a:tabLst>
            </a:pP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Władysław Kazimierz (1878-1916) – </a:t>
            </a:r>
            <a:b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 wykształcenia inżyniera elektryka, redaktora pism technicznych, absolwenta szkoły politechnicznej </a:t>
            </a:r>
            <a:b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 Karlsruhe.</a:t>
            </a:r>
            <a:b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sz="16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Tx/>
              <a:buChar char="•"/>
              <a:tabLst>
                <a:tab pos="1914525" algn="l"/>
              </a:tabLst>
            </a:pP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Marian Szczęsny (1882-1942) – </a:t>
            </a:r>
            <a:b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urzędnika, muzealnika, od 1927 r. kustosza Muzeum Miejskiego im. W. Tarczyńskiego w Łowiczu. </a:t>
            </a:r>
            <a:endParaRPr lang="pl-PL" sz="16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az 2" descr="Dzieci Władysława i Wandy Tarczyńskich od lewej Jadwiga, u góry Władysław Kazimierz, u dołu Marian, po prawej Cecylia, fot. S. Kryształ, ok. 18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94823" y="319651"/>
            <a:ext cx="3768947" cy="56047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8435" name="Prostokąt 4"/>
          <p:cNvSpPr>
            <a:spLocks noChangeArrowheads="1"/>
          </p:cNvSpPr>
          <p:nvPr/>
        </p:nvSpPr>
        <p:spPr bwMode="auto">
          <a:xfrm>
            <a:off x="5219700" y="5876925"/>
            <a:ext cx="3924300" cy="830263"/>
          </a:xfrm>
          <a:prstGeom prst="rect">
            <a:avLst/>
          </a:prstGeom>
          <a:solidFill>
            <a:schemeClr val="tx1">
              <a:alpha val="3411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Dzieci Władysława i Wandy Tarczyńskich: </a:t>
            </a:r>
            <a:br>
              <a:rPr lang="pl-PL" sz="1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od lewej Jadwiga, u góry Władysław Kazimierz, </a:t>
            </a:r>
            <a:br>
              <a:rPr lang="pl-PL" sz="1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 dołu Marian, po prawej Cecylia, </a:t>
            </a:r>
          </a:p>
          <a:p>
            <a:pPr algn="ctr"/>
            <a:r>
              <a:rPr lang="pl-PL" sz="1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fot. S. Kryształ; ok. 1885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Obraz 5" descr="II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0"/>
            <a:ext cx="9144000" cy="663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Prostokąt 4"/>
          <p:cNvSpPr>
            <a:spLocks noChangeArrowheads="1"/>
          </p:cNvSpPr>
          <p:nvPr/>
        </p:nvSpPr>
        <p:spPr bwMode="auto">
          <a:xfrm>
            <a:off x="4427538" y="115888"/>
            <a:ext cx="2592387" cy="646112"/>
          </a:xfrm>
          <a:prstGeom prst="rect">
            <a:avLst/>
          </a:prstGeom>
          <a:solidFill>
            <a:schemeClr val="bg1">
              <a:alpha val="6705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l-PL" sz="1200">
                <a:latin typeface="Times New Roman" pitchFamily="18" charset="0"/>
                <a:cs typeface="Times New Roman" pitchFamily="18" charset="0"/>
              </a:rPr>
              <a:t>Władysław Tarczyński </a:t>
            </a:r>
            <a:br>
              <a:rPr lang="pl-PL" sz="1200">
                <a:latin typeface="Times New Roman" pitchFamily="18" charset="0"/>
                <a:cs typeface="Times New Roman" pitchFamily="18" charset="0"/>
              </a:rPr>
            </a:br>
            <a:r>
              <a:rPr lang="pl-PL" sz="1200">
                <a:latin typeface="Times New Roman" pitchFamily="18" charset="0"/>
                <a:cs typeface="Times New Roman" pitchFamily="18" charset="0"/>
              </a:rPr>
              <a:t>jako członek Rady Ochotniczej Straży Ogniowej w Łowiczu, fot. z 1909</a:t>
            </a:r>
          </a:p>
        </p:txBody>
      </p:sp>
      <p:pic>
        <p:nvPicPr>
          <p:cNvPr id="3" name="Obraz 2" descr="Władysław Tarczyński w mundurze straży ogniowej ochotniczej, 1904. Zbiory Teresy Iwanowskiej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2280" y="0"/>
            <a:ext cx="1872208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60" name="Rectangle 1"/>
          <p:cNvSpPr>
            <a:spLocks noChangeArrowheads="1"/>
          </p:cNvSpPr>
          <p:nvPr/>
        </p:nvSpPr>
        <p:spPr bwMode="auto">
          <a:xfrm>
            <a:off x="107950" y="5445125"/>
            <a:ext cx="8856663" cy="1314450"/>
          </a:xfrm>
          <a:prstGeom prst="rect">
            <a:avLst/>
          </a:prstGeom>
          <a:solidFill>
            <a:schemeClr val="tx1">
              <a:alpha val="67058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Początki działalności społecznej W. Tarczyńskiego zaczynają się w roku 1879, kiedy przy składzie fortepianów założył salon gry abonamentowej i bezpłatną wypożyczalnię książek dla ludu, funkcjonującą do 1884 r. W 1879 r. był współorganizatorem ochotniczej straży ogniowej w Łowiczu, w której przeszedł wszystkie stopnie kariery od szeregowca i sygnalisty aż po prezesa rady. Działalność w straży traktował jako powinność obywatelską, mającą służyć miastu i ojczyźnie.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79388" y="5988050"/>
            <a:ext cx="8785225" cy="825500"/>
          </a:xfrm>
          <a:prstGeom prst="rect">
            <a:avLst/>
          </a:prstGeom>
          <a:solidFill>
            <a:schemeClr val="tx1">
              <a:alpha val="29019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 1881 r. zaprojektował dla straży wóz rekwizytowy, który otrzymał srebrny medal na wystawie rolniczej Towarzystwa Wyścigów Konnych w Warszawie w 1883 r. Dla łowickiej straży pisał okolicznościowe marsze i pieśni, do których muzykę pisali znani twórcy, m.in. jego brat Józef. </a:t>
            </a:r>
          </a:p>
        </p:txBody>
      </p:sp>
      <p:pic>
        <p:nvPicPr>
          <p:cNvPr id="4" name="Obraz 3" descr="Strażacy w wozie rekwizytowym projektu W. Tarczyńskiego, fot. S. Kryształ, 1882; D.2-M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88" y="6350"/>
            <a:ext cx="9079516" cy="6014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83" name="Prostokąt 2"/>
          <p:cNvSpPr>
            <a:spLocks noChangeArrowheads="1"/>
          </p:cNvSpPr>
          <p:nvPr/>
        </p:nvSpPr>
        <p:spPr bwMode="auto">
          <a:xfrm>
            <a:off x="2843213" y="188913"/>
            <a:ext cx="6156325" cy="276225"/>
          </a:xfrm>
          <a:prstGeom prst="rect">
            <a:avLst/>
          </a:prstGeom>
          <a:solidFill>
            <a:schemeClr val="bg1">
              <a:alpha val="3411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l-PL" sz="1200">
                <a:latin typeface="Times New Roman" pitchFamily="18" charset="0"/>
                <a:cs typeface="Times New Roman" pitchFamily="18" charset="0"/>
              </a:rPr>
              <a:t>Łowiccy strażacy w wozie rekwizytowym projektu W. Tarczyńskiego, fot. S. Kryształ, 1882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Prostokąt 1"/>
          <p:cNvSpPr>
            <a:spLocks noChangeArrowheads="1"/>
          </p:cNvSpPr>
          <p:nvPr/>
        </p:nvSpPr>
        <p:spPr bwMode="auto">
          <a:xfrm>
            <a:off x="684213" y="6381750"/>
            <a:ext cx="7848600" cy="274638"/>
          </a:xfrm>
          <a:prstGeom prst="rect">
            <a:avLst/>
          </a:prstGeom>
          <a:solidFill>
            <a:schemeClr val="tx1">
              <a:alpha val="3411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Dyplom uznania Towarzystwa Wyścigów Konnych w Warszawie dla Władysława Tarczyńskiego, 1883</a:t>
            </a:r>
          </a:p>
        </p:txBody>
      </p:sp>
      <p:pic>
        <p:nvPicPr>
          <p:cNvPr id="22530" name="Obraz 2" descr="Dyplom uznania Towarzystwa Wyścigów Konnych w Warszawie, 16 VI 1883. APW OŁ, ZWT, sygn. 14.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0"/>
            <a:ext cx="892810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07950" y="1341438"/>
            <a:ext cx="4859338" cy="4737100"/>
          </a:xfrm>
          <a:prstGeom prst="rect">
            <a:avLst/>
          </a:prstGeom>
          <a:solidFill>
            <a:schemeClr val="tx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 latach 80-ch zaczął zamieszczać </a:t>
            </a:r>
            <a:b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jako korespondent z Łowicza artykuły </a:t>
            </a:r>
          </a:p>
          <a:p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 prasie warszawskiej. Wydawał również książki. </a:t>
            </a:r>
            <a:b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Początkowo były to dzieła o treści religijnej:</a:t>
            </a:r>
            <a:b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„Pomoc cierpiącym. Nabożeństwo żałobne </a:t>
            </a:r>
            <a:b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za dusze zmarłych” i „Karawika czyli krzyż </a:t>
            </a:r>
            <a:b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 dwóch ramionach”.</a:t>
            </a:r>
            <a:b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sz="16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Od 1894 r. należał do archikonfraterni literackiej, działającej przy kościele metropolitalnym </a:t>
            </a:r>
            <a:b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św. Jana w Warszawie. </a:t>
            </a:r>
          </a:p>
          <a:p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 okazji 35-lecia zamieszkania w Łowiczu </a:t>
            </a:r>
            <a:b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wydał drukiem opracowanie: </a:t>
            </a:r>
            <a:b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„Łowicz. Wiadomości historyczne </a:t>
            </a:r>
            <a:b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 dodaniem innych szczegółów”, </a:t>
            </a:r>
            <a:b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dedykowane proboszczowi kościoła</a:t>
            </a:r>
            <a:b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Świętego Ducha w Łowiczu, dawnemu Sybirakowi</a:t>
            </a:r>
            <a:b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ks. Ludwikowi Czajewiczowi.  </a:t>
            </a:r>
          </a:p>
        </p:txBody>
      </p:sp>
      <p:pic>
        <p:nvPicPr>
          <p:cNvPr id="3" name="Obraz 2" descr="Strona tytułowa książki W. Tarczyńskiego Pomoc cierpiącym..., 1887; APW OŁ, ZWT, sygn. 2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188640"/>
            <a:ext cx="4104456" cy="6048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555" name="Prostokąt 3"/>
          <p:cNvSpPr>
            <a:spLocks noChangeArrowheads="1"/>
          </p:cNvSpPr>
          <p:nvPr/>
        </p:nvSpPr>
        <p:spPr bwMode="auto">
          <a:xfrm>
            <a:off x="4787900" y="6381750"/>
            <a:ext cx="4356100" cy="461963"/>
          </a:xfrm>
          <a:prstGeom prst="rect">
            <a:avLst/>
          </a:prstGeom>
          <a:solidFill>
            <a:schemeClr val="tx1">
              <a:alpha val="3411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Strona tytułowa książki Tarczyńskiego „Pomoc cierpiącym...”, 1887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effectLst/>
      </a:spPr>
      <a:bodyPr wrap="square">
        <a:spAutoFit/>
      </a:bodyPr>
      <a:lstStyle>
        <a:defPPr algn="ctr">
          <a:defRPr sz="1000" dirty="0" smtClean="0">
            <a:latin typeface="Times New Roman" pitchFamily="18" charset="0"/>
            <a:cs typeface="Times New Roman" pitchFamily="18" charset="0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902</Words>
  <Application>Microsoft Office PowerPoint</Application>
  <PresentationFormat>On-screen Show (4:3)</PresentationFormat>
  <Paragraphs>51</Paragraphs>
  <Slides>12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Szablon projektu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Marek Wojtylak</dc:creator>
  <cp:lastModifiedBy>mwojtylak</cp:lastModifiedBy>
  <cp:revision>91</cp:revision>
  <dcterms:created xsi:type="dcterms:W3CDTF">2018-05-26T08:41:08Z</dcterms:created>
  <dcterms:modified xsi:type="dcterms:W3CDTF">2020-06-04T07:14:08Z</dcterms:modified>
</cp:coreProperties>
</file>